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1822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978218"/>
            <a:ext cx="7415927" cy="4008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890"/>
              </a:lnSpc>
              <a:buNone/>
            </a:pPr>
            <a:r>
              <a:rPr lang="en-US" sz="6312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Introduction to Baidu and Yandex Search Engines</a:t>
            </a:r>
            <a:endParaRPr lang="en-US" sz="6312" dirty="0"/>
          </a:p>
        </p:txBody>
      </p:sp>
      <p:sp>
        <p:nvSpPr>
          <p:cNvPr id="6" name="Text 2"/>
          <p:cNvSpPr/>
          <p:nvPr/>
        </p:nvSpPr>
        <p:spPr>
          <a:xfrm>
            <a:off x="6350437" y="5356622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Baidu and Yandex are dominant search engines in their respective regions: China and Russia. They are sophisticated platforms built to handle massive amounts of data and deliver relevant search results.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6350437" y="683787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8057" y="6845498"/>
            <a:ext cx="379690" cy="37969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868716" y="6819424"/>
            <a:ext cx="3863578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by piragenth satkunananthan</a:t>
            </a:r>
            <a:endParaRPr lang="en-US" sz="243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036445"/>
            <a:ext cx="6240066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Origin and History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3256240"/>
            <a:ext cx="12692896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Baidu, founded in 2000, is China's largest search engine. Yandex, launched in 1997, is Russia's leading search engine.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968693" y="417576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Baidu</a:t>
            </a:r>
            <a:endParaRPr lang="en-US" sz="2287" dirty="0"/>
          </a:p>
        </p:txBody>
      </p:sp>
      <p:sp>
        <p:nvSpPr>
          <p:cNvPr id="7" name="Text 4"/>
          <p:cNvSpPr/>
          <p:nvPr/>
        </p:nvSpPr>
        <p:spPr>
          <a:xfrm>
            <a:off x="968693" y="4785717"/>
            <a:ext cx="6045279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Initially focused on providing search services, Baidu expanded to include other services such as cloud computing and artificial intelligence.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7623810" y="4175760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Yandex</a:t>
            </a:r>
            <a:endParaRPr lang="en-US" sz="2287" dirty="0"/>
          </a:p>
        </p:txBody>
      </p:sp>
      <p:sp>
        <p:nvSpPr>
          <p:cNvPr id="9" name="Text 6"/>
          <p:cNvSpPr/>
          <p:nvPr/>
        </p:nvSpPr>
        <p:spPr>
          <a:xfrm>
            <a:off x="7623810" y="4785717"/>
            <a:ext cx="604527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Yandex also branched out into other areas like online advertising, maps, and email services.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696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29540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594729" y="2800350"/>
            <a:ext cx="9440942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Total Number of Employees and Duties</a:t>
            </a:r>
            <a:endParaRPr lang="en-US" sz="3402" dirty="0"/>
          </a:p>
        </p:txBody>
      </p:sp>
      <p:sp>
        <p:nvSpPr>
          <p:cNvPr id="6" name="Text 2"/>
          <p:cNvSpPr/>
          <p:nvPr/>
        </p:nvSpPr>
        <p:spPr>
          <a:xfrm>
            <a:off x="2594729" y="4155877"/>
            <a:ext cx="9440942" cy="5874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44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Both Baidu and Yandex employ thousands of skilled professionals across various departments. Their responsibilities range from research and development to marketing and customer support.</a:t>
            </a:r>
            <a:endParaRPr lang="en-US" sz="1446" dirty="0"/>
          </a:p>
        </p:txBody>
      </p:sp>
      <p:sp>
        <p:nvSpPr>
          <p:cNvPr id="7" name="Shape 3"/>
          <p:cNvSpPr/>
          <p:nvPr/>
        </p:nvSpPr>
        <p:spPr>
          <a:xfrm>
            <a:off x="2594729" y="4949904"/>
            <a:ext cx="9440942" cy="2777847"/>
          </a:xfrm>
          <a:prstGeom prst="roundRect">
            <a:avLst>
              <a:gd name="adj" fmla="val 99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2602349" y="4957524"/>
            <a:ext cx="9424749" cy="52923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2787015" y="5075277"/>
            <a:ext cx="2770227" cy="2937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44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Company</a:t>
            </a:r>
            <a:endParaRPr lang="en-US" sz="1446" dirty="0"/>
          </a:p>
        </p:txBody>
      </p:sp>
      <p:sp>
        <p:nvSpPr>
          <p:cNvPr id="10" name="Text 6"/>
          <p:cNvSpPr/>
          <p:nvPr/>
        </p:nvSpPr>
        <p:spPr>
          <a:xfrm>
            <a:off x="5932051" y="5075277"/>
            <a:ext cx="2766417" cy="2937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44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Employees</a:t>
            </a:r>
            <a:endParaRPr lang="en-US" sz="1446" dirty="0"/>
          </a:p>
        </p:txBody>
      </p:sp>
      <p:sp>
        <p:nvSpPr>
          <p:cNvPr id="11" name="Text 7"/>
          <p:cNvSpPr/>
          <p:nvPr/>
        </p:nvSpPr>
        <p:spPr>
          <a:xfrm>
            <a:off x="9073277" y="5075277"/>
            <a:ext cx="2770227" cy="2937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44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Duties</a:t>
            </a:r>
            <a:endParaRPr lang="en-US" sz="1446" dirty="0"/>
          </a:p>
        </p:txBody>
      </p:sp>
      <p:sp>
        <p:nvSpPr>
          <p:cNvPr id="12" name="Shape 8"/>
          <p:cNvSpPr/>
          <p:nvPr/>
        </p:nvSpPr>
        <p:spPr>
          <a:xfrm>
            <a:off x="2602349" y="5486757"/>
            <a:ext cx="9424749" cy="11166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2787015" y="5604510"/>
            <a:ext cx="2770227" cy="2937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44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Baidu</a:t>
            </a:r>
            <a:endParaRPr lang="en-US" sz="1446" dirty="0"/>
          </a:p>
        </p:txBody>
      </p:sp>
      <p:sp>
        <p:nvSpPr>
          <p:cNvPr id="14" name="Text 10"/>
          <p:cNvSpPr/>
          <p:nvPr/>
        </p:nvSpPr>
        <p:spPr>
          <a:xfrm>
            <a:off x="5932051" y="5604510"/>
            <a:ext cx="2766417" cy="2937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44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Over 20,000</a:t>
            </a:r>
            <a:endParaRPr lang="en-US" sz="1446" dirty="0"/>
          </a:p>
        </p:txBody>
      </p:sp>
      <p:sp>
        <p:nvSpPr>
          <p:cNvPr id="15" name="Text 11"/>
          <p:cNvSpPr/>
          <p:nvPr/>
        </p:nvSpPr>
        <p:spPr>
          <a:xfrm>
            <a:off x="9073277" y="5604510"/>
            <a:ext cx="2770227" cy="8811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44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Software Engineers, Data Analysts, Marketing Specialists, Customer Service Representatives</a:t>
            </a:r>
            <a:endParaRPr lang="en-US" sz="1446" dirty="0"/>
          </a:p>
        </p:txBody>
      </p:sp>
      <p:sp>
        <p:nvSpPr>
          <p:cNvPr id="16" name="Shape 12"/>
          <p:cNvSpPr/>
          <p:nvPr/>
        </p:nvSpPr>
        <p:spPr>
          <a:xfrm>
            <a:off x="2602349" y="6603444"/>
            <a:ext cx="9424749" cy="11166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2787015" y="6721197"/>
            <a:ext cx="2770227" cy="2937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44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Yandex</a:t>
            </a:r>
            <a:endParaRPr lang="en-US" sz="1446" dirty="0"/>
          </a:p>
        </p:txBody>
      </p:sp>
      <p:sp>
        <p:nvSpPr>
          <p:cNvPr id="18" name="Text 14"/>
          <p:cNvSpPr/>
          <p:nvPr/>
        </p:nvSpPr>
        <p:spPr>
          <a:xfrm>
            <a:off x="5932051" y="6721197"/>
            <a:ext cx="2766417" cy="2937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44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Over 15,000</a:t>
            </a:r>
            <a:endParaRPr lang="en-US" sz="1446" dirty="0"/>
          </a:p>
        </p:txBody>
      </p:sp>
      <p:sp>
        <p:nvSpPr>
          <p:cNvPr id="19" name="Text 15"/>
          <p:cNvSpPr/>
          <p:nvPr/>
        </p:nvSpPr>
        <p:spPr>
          <a:xfrm>
            <a:off x="9073277" y="6721197"/>
            <a:ext cx="2770227" cy="8811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4"/>
              </a:lnSpc>
              <a:buNone/>
            </a:pPr>
            <a:r>
              <a:rPr lang="en-US" sz="144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Software Developers, Data Scientists, Product Managers, Business Development Managers</a:t>
            </a:r>
            <a:endParaRPr lang="en-US" sz="144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4821" y="1027271"/>
            <a:ext cx="5223748" cy="5869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22"/>
              </a:lnSpc>
              <a:buNone/>
            </a:pPr>
            <a:r>
              <a:rPr lang="en-US" sz="3698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Employee Benefits</a:t>
            </a:r>
            <a:endParaRPr lang="en-US" sz="3698" dirty="0"/>
          </a:p>
        </p:txBody>
      </p:sp>
      <p:sp>
        <p:nvSpPr>
          <p:cNvPr id="6" name="Text 2"/>
          <p:cNvSpPr/>
          <p:nvPr/>
        </p:nvSpPr>
        <p:spPr>
          <a:xfrm>
            <a:off x="6184821" y="1913572"/>
            <a:ext cx="7747159" cy="6384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14"/>
              </a:lnSpc>
              <a:buNone/>
            </a:pPr>
            <a:r>
              <a:rPr lang="en-US" sz="157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Both companies strive to provide their employees with competitive benefits, aiming to attract and retain top talent.</a:t>
            </a:r>
            <a:endParaRPr lang="en-US" sz="1571" dirty="0"/>
          </a:p>
        </p:txBody>
      </p:sp>
      <p:sp>
        <p:nvSpPr>
          <p:cNvPr id="7" name="Shape 3"/>
          <p:cNvSpPr/>
          <p:nvPr/>
        </p:nvSpPr>
        <p:spPr>
          <a:xfrm>
            <a:off x="6184821" y="3000851"/>
            <a:ext cx="448985" cy="44898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8" name="Text 4"/>
          <p:cNvSpPr/>
          <p:nvPr/>
        </p:nvSpPr>
        <p:spPr>
          <a:xfrm>
            <a:off x="6342936" y="3084433"/>
            <a:ext cx="132755" cy="2817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19"/>
              </a:lnSpc>
              <a:buNone/>
            </a:pPr>
            <a:r>
              <a:rPr lang="en-US" sz="221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219" dirty="0"/>
          </a:p>
        </p:txBody>
      </p:sp>
      <p:sp>
        <p:nvSpPr>
          <p:cNvPr id="9" name="Text 5"/>
          <p:cNvSpPr/>
          <p:nvPr/>
        </p:nvSpPr>
        <p:spPr>
          <a:xfrm>
            <a:off x="6833354" y="3000851"/>
            <a:ext cx="2378035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1"/>
              </a:lnSpc>
              <a:buNone/>
            </a:pPr>
            <a:r>
              <a:rPr lang="en-US" sz="184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Health Insurance</a:t>
            </a:r>
            <a:endParaRPr lang="en-US" sz="1849" dirty="0"/>
          </a:p>
        </p:txBody>
      </p:sp>
      <p:sp>
        <p:nvSpPr>
          <p:cNvPr id="10" name="Text 6"/>
          <p:cNvSpPr/>
          <p:nvPr/>
        </p:nvSpPr>
        <p:spPr>
          <a:xfrm>
            <a:off x="6833354" y="3413998"/>
            <a:ext cx="7098625" cy="319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4"/>
              </a:lnSpc>
              <a:buNone/>
            </a:pPr>
            <a:r>
              <a:rPr lang="en-US" sz="157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Comprehensive health coverage, including medical, dental, and vision.</a:t>
            </a:r>
            <a:endParaRPr lang="en-US" sz="1571" dirty="0"/>
          </a:p>
        </p:txBody>
      </p:sp>
      <p:sp>
        <p:nvSpPr>
          <p:cNvPr id="11" name="Shape 7"/>
          <p:cNvSpPr/>
          <p:nvPr/>
        </p:nvSpPr>
        <p:spPr>
          <a:xfrm>
            <a:off x="6184821" y="4157186"/>
            <a:ext cx="448985" cy="44898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2" name="Text 8"/>
          <p:cNvSpPr/>
          <p:nvPr/>
        </p:nvSpPr>
        <p:spPr>
          <a:xfrm>
            <a:off x="6298168" y="4240768"/>
            <a:ext cx="222290" cy="2817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19"/>
              </a:lnSpc>
              <a:buNone/>
            </a:pPr>
            <a:r>
              <a:rPr lang="en-US" sz="221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219" dirty="0"/>
          </a:p>
        </p:txBody>
      </p:sp>
      <p:sp>
        <p:nvSpPr>
          <p:cNvPr id="13" name="Text 9"/>
          <p:cNvSpPr/>
          <p:nvPr/>
        </p:nvSpPr>
        <p:spPr>
          <a:xfrm>
            <a:off x="6833354" y="4157186"/>
            <a:ext cx="2347912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1"/>
              </a:lnSpc>
              <a:buNone/>
            </a:pPr>
            <a:r>
              <a:rPr lang="en-US" sz="184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Paid Time Off</a:t>
            </a:r>
            <a:endParaRPr lang="en-US" sz="1849" dirty="0"/>
          </a:p>
        </p:txBody>
      </p:sp>
      <p:sp>
        <p:nvSpPr>
          <p:cNvPr id="14" name="Text 10"/>
          <p:cNvSpPr/>
          <p:nvPr/>
        </p:nvSpPr>
        <p:spPr>
          <a:xfrm>
            <a:off x="6833354" y="4570333"/>
            <a:ext cx="7098625" cy="319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4"/>
              </a:lnSpc>
              <a:buNone/>
            </a:pPr>
            <a:r>
              <a:rPr lang="en-US" sz="157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Generous vacation time and sick leave policies.</a:t>
            </a:r>
            <a:endParaRPr lang="en-US" sz="1571" dirty="0"/>
          </a:p>
        </p:txBody>
      </p:sp>
      <p:sp>
        <p:nvSpPr>
          <p:cNvPr id="15" name="Shape 11"/>
          <p:cNvSpPr/>
          <p:nvPr/>
        </p:nvSpPr>
        <p:spPr>
          <a:xfrm>
            <a:off x="6184821" y="5313521"/>
            <a:ext cx="448985" cy="44898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6" name="Text 12"/>
          <p:cNvSpPr/>
          <p:nvPr/>
        </p:nvSpPr>
        <p:spPr>
          <a:xfrm>
            <a:off x="6296025" y="5397103"/>
            <a:ext cx="226576" cy="2817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19"/>
              </a:lnSpc>
              <a:buNone/>
            </a:pPr>
            <a:r>
              <a:rPr lang="en-US" sz="221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219" dirty="0"/>
          </a:p>
        </p:txBody>
      </p:sp>
      <p:sp>
        <p:nvSpPr>
          <p:cNvPr id="17" name="Text 13"/>
          <p:cNvSpPr/>
          <p:nvPr/>
        </p:nvSpPr>
        <p:spPr>
          <a:xfrm>
            <a:off x="6833354" y="5313521"/>
            <a:ext cx="2347912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1"/>
              </a:lnSpc>
              <a:buNone/>
            </a:pPr>
            <a:r>
              <a:rPr lang="en-US" sz="184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Retirement Plan</a:t>
            </a:r>
            <a:endParaRPr lang="en-US" sz="1849" dirty="0"/>
          </a:p>
        </p:txBody>
      </p:sp>
      <p:sp>
        <p:nvSpPr>
          <p:cNvPr id="18" name="Text 14"/>
          <p:cNvSpPr/>
          <p:nvPr/>
        </p:nvSpPr>
        <p:spPr>
          <a:xfrm>
            <a:off x="6833354" y="5726668"/>
            <a:ext cx="7098625" cy="319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4"/>
              </a:lnSpc>
              <a:buNone/>
            </a:pPr>
            <a:r>
              <a:rPr lang="en-US" sz="157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401k or similar retirement savings plan with employer matching contributions.</a:t>
            </a:r>
            <a:endParaRPr lang="en-US" sz="1571" dirty="0"/>
          </a:p>
        </p:txBody>
      </p:sp>
      <p:sp>
        <p:nvSpPr>
          <p:cNvPr id="19" name="Shape 15"/>
          <p:cNvSpPr/>
          <p:nvPr/>
        </p:nvSpPr>
        <p:spPr>
          <a:xfrm>
            <a:off x="6184821" y="6469856"/>
            <a:ext cx="448985" cy="448985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0" name="Text 16"/>
          <p:cNvSpPr/>
          <p:nvPr/>
        </p:nvSpPr>
        <p:spPr>
          <a:xfrm>
            <a:off x="6296144" y="6553438"/>
            <a:ext cx="226219" cy="2817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19"/>
              </a:lnSpc>
              <a:buNone/>
            </a:pPr>
            <a:r>
              <a:rPr lang="en-US" sz="221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219" dirty="0"/>
          </a:p>
        </p:txBody>
      </p:sp>
      <p:sp>
        <p:nvSpPr>
          <p:cNvPr id="21" name="Text 17"/>
          <p:cNvSpPr/>
          <p:nvPr/>
        </p:nvSpPr>
        <p:spPr>
          <a:xfrm>
            <a:off x="6833354" y="6469856"/>
            <a:ext cx="3674507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11"/>
              </a:lnSpc>
              <a:buNone/>
            </a:pPr>
            <a:r>
              <a:rPr lang="en-US" sz="184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Professional Development</a:t>
            </a:r>
            <a:endParaRPr lang="en-US" sz="1849" dirty="0"/>
          </a:p>
        </p:txBody>
      </p:sp>
      <p:sp>
        <p:nvSpPr>
          <p:cNvPr id="22" name="Text 18"/>
          <p:cNvSpPr/>
          <p:nvPr/>
        </p:nvSpPr>
        <p:spPr>
          <a:xfrm>
            <a:off x="6833354" y="6883003"/>
            <a:ext cx="7098625" cy="3192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14"/>
              </a:lnSpc>
              <a:buNone/>
            </a:pPr>
            <a:r>
              <a:rPr lang="en-US" sz="157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Tuition reimbursement and opportunities for ongoing training and skill development.</a:t>
            </a:r>
            <a:endParaRPr lang="en-US" sz="157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5680" y="970002"/>
            <a:ext cx="7631073" cy="5679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71"/>
              </a:lnSpc>
              <a:buNone/>
            </a:pPr>
            <a:r>
              <a:rPr lang="en-US" sz="357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Backup Time and Processes</a:t>
            </a:r>
            <a:endParaRPr lang="en-US" sz="3577" dirty="0"/>
          </a:p>
        </p:txBody>
      </p:sp>
      <p:sp>
        <p:nvSpPr>
          <p:cNvPr id="6" name="Text 2"/>
          <p:cNvSpPr/>
          <p:nvPr/>
        </p:nvSpPr>
        <p:spPr>
          <a:xfrm>
            <a:off x="675680" y="1827490"/>
            <a:ext cx="7792641" cy="9269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32"/>
              </a:lnSpc>
              <a:buNone/>
            </a:pPr>
            <a:r>
              <a:rPr lang="en-US" sz="152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Both Baidu and Yandex implement robust backup systems to ensure data integrity and minimal downtime in the event of failures. Regular backups are performed, often on a daily or hourly basis.</a:t>
            </a:r>
            <a:endParaRPr lang="en-US" sz="1520" dirty="0"/>
          </a:p>
        </p:txBody>
      </p:sp>
      <p:sp>
        <p:nvSpPr>
          <p:cNvPr id="7" name="Shape 3"/>
          <p:cNvSpPr/>
          <p:nvPr/>
        </p:nvSpPr>
        <p:spPr>
          <a:xfrm>
            <a:off x="953810" y="2971562"/>
            <a:ext cx="22860" cy="4287917"/>
          </a:xfrm>
          <a:prstGeom prst="roundRect">
            <a:avLst>
              <a:gd name="adj" fmla="val 126691"/>
            </a:avLst>
          </a:prstGeom>
          <a:solidFill>
            <a:srgbClr val="49606E"/>
          </a:solidFill>
          <a:ln/>
        </p:spPr>
      </p:sp>
      <p:sp>
        <p:nvSpPr>
          <p:cNvPr id="8" name="Shape 4"/>
          <p:cNvSpPr/>
          <p:nvPr/>
        </p:nvSpPr>
        <p:spPr>
          <a:xfrm>
            <a:off x="1159550" y="3394472"/>
            <a:ext cx="675680" cy="22860"/>
          </a:xfrm>
          <a:prstGeom prst="roundRect">
            <a:avLst>
              <a:gd name="adj" fmla="val 126691"/>
            </a:avLst>
          </a:prstGeom>
          <a:solidFill>
            <a:srgbClr val="49606E"/>
          </a:solidFill>
          <a:ln/>
        </p:spPr>
      </p:sp>
      <p:sp>
        <p:nvSpPr>
          <p:cNvPr id="9" name="Shape 5"/>
          <p:cNvSpPr/>
          <p:nvPr/>
        </p:nvSpPr>
        <p:spPr>
          <a:xfrm>
            <a:off x="748070" y="3188732"/>
            <a:ext cx="434340" cy="43434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0" name="Text 6"/>
          <p:cNvSpPr/>
          <p:nvPr/>
        </p:nvSpPr>
        <p:spPr>
          <a:xfrm>
            <a:off x="900946" y="3269575"/>
            <a:ext cx="128468" cy="2725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6"/>
              </a:lnSpc>
              <a:buNone/>
            </a:pPr>
            <a:r>
              <a:rPr lang="en-US" sz="2146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146" dirty="0"/>
          </a:p>
        </p:txBody>
      </p:sp>
      <p:sp>
        <p:nvSpPr>
          <p:cNvPr id="11" name="Text 7"/>
          <p:cNvSpPr/>
          <p:nvPr/>
        </p:nvSpPr>
        <p:spPr>
          <a:xfrm>
            <a:off x="2027158" y="3164562"/>
            <a:ext cx="2271474" cy="283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6"/>
              </a:lnSpc>
              <a:buNone/>
            </a:pPr>
            <a:r>
              <a:rPr lang="en-US" sz="178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Replication</a:t>
            </a:r>
            <a:endParaRPr lang="en-US" sz="1789" dirty="0"/>
          </a:p>
        </p:txBody>
      </p:sp>
      <p:sp>
        <p:nvSpPr>
          <p:cNvPr id="12" name="Text 8"/>
          <p:cNvSpPr/>
          <p:nvPr/>
        </p:nvSpPr>
        <p:spPr>
          <a:xfrm>
            <a:off x="2027158" y="3564255"/>
            <a:ext cx="6441162" cy="6179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2"/>
              </a:lnSpc>
              <a:buNone/>
            </a:pPr>
            <a:r>
              <a:rPr lang="en-US" sz="152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Multiple copies of data are stored in geographically dispersed locations to prevent data loss.</a:t>
            </a:r>
            <a:endParaRPr lang="en-US" sz="1520" dirty="0"/>
          </a:p>
        </p:txBody>
      </p:sp>
      <p:sp>
        <p:nvSpPr>
          <p:cNvPr id="13" name="Shape 9"/>
          <p:cNvSpPr/>
          <p:nvPr/>
        </p:nvSpPr>
        <p:spPr>
          <a:xfrm>
            <a:off x="1159550" y="4991100"/>
            <a:ext cx="675680" cy="22860"/>
          </a:xfrm>
          <a:prstGeom prst="roundRect">
            <a:avLst>
              <a:gd name="adj" fmla="val 126691"/>
            </a:avLst>
          </a:prstGeom>
          <a:solidFill>
            <a:srgbClr val="49606E"/>
          </a:solidFill>
          <a:ln/>
        </p:spPr>
      </p:sp>
      <p:sp>
        <p:nvSpPr>
          <p:cNvPr id="14" name="Shape 10"/>
          <p:cNvSpPr/>
          <p:nvPr/>
        </p:nvSpPr>
        <p:spPr>
          <a:xfrm>
            <a:off x="748070" y="4785360"/>
            <a:ext cx="434340" cy="43434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5" name="Text 11"/>
          <p:cNvSpPr/>
          <p:nvPr/>
        </p:nvSpPr>
        <p:spPr>
          <a:xfrm>
            <a:off x="857607" y="4866203"/>
            <a:ext cx="215146" cy="2725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6"/>
              </a:lnSpc>
              <a:buNone/>
            </a:pPr>
            <a:r>
              <a:rPr lang="en-US" sz="2146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146" dirty="0"/>
          </a:p>
        </p:txBody>
      </p:sp>
      <p:sp>
        <p:nvSpPr>
          <p:cNvPr id="16" name="Text 12"/>
          <p:cNvSpPr/>
          <p:nvPr/>
        </p:nvSpPr>
        <p:spPr>
          <a:xfrm>
            <a:off x="2027158" y="4761190"/>
            <a:ext cx="2583180" cy="283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6"/>
              </a:lnSpc>
              <a:buNone/>
            </a:pPr>
            <a:r>
              <a:rPr lang="en-US" sz="178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Backup Scheduling</a:t>
            </a:r>
            <a:endParaRPr lang="en-US" sz="1789" dirty="0"/>
          </a:p>
        </p:txBody>
      </p:sp>
      <p:sp>
        <p:nvSpPr>
          <p:cNvPr id="17" name="Text 13"/>
          <p:cNvSpPr/>
          <p:nvPr/>
        </p:nvSpPr>
        <p:spPr>
          <a:xfrm>
            <a:off x="2027158" y="5160883"/>
            <a:ext cx="6441162" cy="6179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32"/>
              </a:lnSpc>
              <a:buNone/>
            </a:pPr>
            <a:r>
              <a:rPr lang="en-US" sz="152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Automated backups are scheduled to run at specific intervals to minimize data loss in case of failures.</a:t>
            </a:r>
            <a:endParaRPr lang="en-US" sz="1520" dirty="0"/>
          </a:p>
        </p:txBody>
      </p:sp>
      <p:sp>
        <p:nvSpPr>
          <p:cNvPr id="18" name="Shape 14"/>
          <p:cNvSpPr/>
          <p:nvPr/>
        </p:nvSpPr>
        <p:spPr>
          <a:xfrm>
            <a:off x="1159550" y="6587728"/>
            <a:ext cx="675680" cy="22860"/>
          </a:xfrm>
          <a:prstGeom prst="roundRect">
            <a:avLst>
              <a:gd name="adj" fmla="val 126691"/>
            </a:avLst>
          </a:prstGeom>
          <a:solidFill>
            <a:srgbClr val="49606E"/>
          </a:solidFill>
          <a:ln/>
        </p:spPr>
      </p:sp>
      <p:sp>
        <p:nvSpPr>
          <p:cNvPr id="19" name="Shape 15"/>
          <p:cNvSpPr/>
          <p:nvPr/>
        </p:nvSpPr>
        <p:spPr>
          <a:xfrm>
            <a:off x="748070" y="6381988"/>
            <a:ext cx="434340" cy="43434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0" name="Text 16"/>
          <p:cNvSpPr/>
          <p:nvPr/>
        </p:nvSpPr>
        <p:spPr>
          <a:xfrm>
            <a:off x="855583" y="6462832"/>
            <a:ext cx="219194" cy="2725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46"/>
              </a:lnSpc>
              <a:buNone/>
            </a:pPr>
            <a:r>
              <a:rPr lang="en-US" sz="2146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146" dirty="0"/>
          </a:p>
        </p:txBody>
      </p:sp>
      <p:sp>
        <p:nvSpPr>
          <p:cNvPr id="21" name="Text 17"/>
          <p:cNvSpPr/>
          <p:nvPr/>
        </p:nvSpPr>
        <p:spPr>
          <a:xfrm>
            <a:off x="2027158" y="6357818"/>
            <a:ext cx="2303026" cy="283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36"/>
              </a:lnSpc>
              <a:buNone/>
            </a:pPr>
            <a:r>
              <a:rPr lang="en-US" sz="178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Verification</a:t>
            </a:r>
            <a:endParaRPr lang="en-US" sz="1789" dirty="0"/>
          </a:p>
        </p:txBody>
      </p:sp>
      <p:sp>
        <p:nvSpPr>
          <p:cNvPr id="22" name="Text 18"/>
          <p:cNvSpPr/>
          <p:nvPr/>
        </p:nvSpPr>
        <p:spPr>
          <a:xfrm>
            <a:off x="2027158" y="6757511"/>
            <a:ext cx="6441162" cy="3089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32"/>
              </a:lnSpc>
              <a:buNone/>
            </a:pPr>
            <a:r>
              <a:rPr lang="en-US" sz="152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Backups are regularly checked to ensure data integrity and recoverability.</a:t>
            </a:r>
            <a:endParaRPr lang="en-US" sz="152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9603" y="758785"/>
            <a:ext cx="7884795" cy="10584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167"/>
              </a:lnSpc>
              <a:buNone/>
            </a:pPr>
            <a:r>
              <a:rPr lang="en-US" sz="3333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Common Failures and Search Percentages</a:t>
            </a:r>
            <a:endParaRPr lang="en-US" sz="3333" dirty="0"/>
          </a:p>
        </p:txBody>
      </p:sp>
      <p:sp>
        <p:nvSpPr>
          <p:cNvPr id="6" name="Text 2"/>
          <p:cNvSpPr/>
          <p:nvPr/>
        </p:nvSpPr>
        <p:spPr>
          <a:xfrm>
            <a:off x="629603" y="2087047"/>
            <a:ext cx="7884795" cy="8633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67"/>
              </a:lnSpc>
              <a:buNone/>
            </a:pPr>
            <a:r>
              <a:rPr lang="en-US" sz="1417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Common failures in search engines can include network outages, server crashes, and indexing errors. Both Baidu and Yandex have high search percentages, reflecting their dominance in their respective regions.</a:t>
            </a:r>
            <a:endParaRPr lang="en-US" sz="1417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603" y="3152775"/>
            <a:ext cx="899517" cy="14393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98915" y="3332678"/>
            <a:ext cx="2255877" cy="2645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83"/>
              </a:lnSpc>
              <a:buNone/>
            </a:pPr>
            <a:r>
              <a:rPr lang="en-US" sz="166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Network Outages</a:t>
            </a:r>
            <a:endParaRPr lang="en-US" sz="1667" dirty="0"/>
          </a:p>
        </p:txBody>
      </p:sp>
      <p:sp>
        <p:nvSpPr>
          <p:cNvPr id="9" name="Text 4"/>
          <p:cNvSpPr/>
          <p:nvPr/>
        </p:nvSpPr>
        <p:spPr>
          <a:xfrm>
            <a:off x="1798915" y="3705106"/>
            <a:ext cx="6715482" cy="2877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7"/>
              </a:lnSpc>
              <a:buNone/>
            </a:pPr>
            <a:r>
              <a:rPr lang="en-US" sz="1417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Interruptions in network connectivity can lead to service disruptions.</a:t>
            </a:r>
            <a:endParaRPr lang="en-US" sz="1417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603" y="4592122"/>
            <a:ext cx="899517" cy="14393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98915" y="4772025"/>
            <a:ext cx="2116574" cy="2645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83"/>
              </a:lnSpc>
              <a:buNone/>
            </a:pPr>
            <a:r>
              <a:rPr lang="en-US" sz="166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Server Crashes</a:t>
            </a:r>
            <a:endParaRPr lang="en-US" sz="1667" dirty="0"/>
          </a:p>
        </p:txBody>
      </p:sp>
      <p:sp>
        <p:nvSpPr>
          <p:cNvPr id="12" name="Text 6"/>
          <p:cNvSpPr/>
          <p:nvPr/>
        </p:nvSpPr>
        <p:spPr>
          <a:xfrm>
            <a:off x="1798915" y="5144453"/>
            <a:ext cx="6715482" cy="2877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7"/>
              </a:lnSpc>
              <a:buNone/>
            </a:pPr>
            <a:r>
              <a:rPr lang="en-US" sz="1417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Hardware failures or software bugs can cause servers to malfunction.</a:t>
            </a:r>
            <a:endParaRPr lang="en-US" sz="1417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9603" y="6031468"/>
            <a:ext cx="899517" cy="143934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98915" y="6211372"/>
            <a:ext cx="2116574" cy="2645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83"/>
              </a:lnSpc>
              <a:buNone/>
            </a:pPr>
            <a:r>
              <a:rPr lang="en-US" sz="166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Indexing Errors</a:t>
            </a:r>
            <a:endParaRPr lang="en-US" sz="1667" dirty="0"/>
          </a:p>
        </p:txBody>
      </p:sp>
      <p:sp>
        <p:nvSpPr>
          <p:cNvPr id="15" name="Text 8"/>
          <p:cNvSpPr/>
          <p:nvPr/>
        </p:nvSpPr>
        <p:spPr>
          <a:xfrm>
            <a:off x="1798915" y="6583799"/>
            <a:ext cx="6715482" cy="2877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7"/>
              </a:lnSpc>
              <a:buNone/>
            </a:pPr>
            <a:r>
              <a:rPr lang="en-US" sz="1417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Inaccurate or incomplete indexing can result in irrelevant or missing search results.</a:t>
            </a:r>
            <a:endParaRPr lang="en-US" sz="1417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761458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97614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1238" y="475178"/>
            <a:ext cx="7934325" cy="1016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02"/>
              </a:lnSpc>
              <a:buNone/>
            </a:pPr>
            <a:r>
              <a:rPr lang="en-US" sz="3202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Server Configuration and Infrastructure</a:t>
            </a:r>
            <a:endParaRPr lang="en-US" sz="3202" dirty="0"/>
          </a:p>
        </p:txBody>
      </p:sp>
      <p:sp>
        <p:nvSpPr>
          <p:cNvPr id="6" name="Text 2"/>
          <p:cNvSpPr/>
          <p:nvPr/>
        </p:nvSpPr>
        <p:spPr>
          <a:xfrm>
            <a:off x="6091238" y="1750695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Both companies invest heavily in high-performance server infrastructure to handle the immense volume of search queries and data storage.</a:t>
            </a:r>
            <a:endParaRPr lang="en-US" sz="1361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2498169"/>
            <a:ext cx="431959" cy="4319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1238" y="3102888"/>
            <a:ext cx="2118479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Cloud Computing</a:t>
            </a:r>
            <a:endParaRPr lang="en-US" sz="1601" dirty="0"/>
          </a:p>
        </p:txBody>
      </p:sp>
      <p:sp>
        <p:nvSpPr>
          <p:cNvPr id="9" name="Text 4"/>
          <p:cNvSpPr/>
          <p:nvPr/>
        </p:nvSpPr>
        <p:spPr>
          <a:xfrm>
            <a:off x="6091238" y="3460671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Utilize cloud-based solutions for scalability and flexibility, enabling them to adapt to changing demand.</a:t>
            </a:r>
            <a:endParaRPr lang="en-US" sz="136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4255651"/>
            <a:ext cx="431959" cy="4319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1238" y="4860369"/>
            <a:ext cx="2921675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Database Management</a:t>
            </a:r>
            <a:endParaRPr lang="en-US" sz="1601" dirty="0"/>
          </a:p>
        </p:txBody>
      </p:sp>
      <p:sp>
        <p:nvSpPr>
          <p:cNvPr id="12" name="Text 6"/>
          <p:cNvSpPr/>
          <p:nvPr/>
        </p:nvSpPr>
        <p:spPr>
          <a:xfrm>
            <a:off x="6091238" y="5218152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Employ robust database systems to efficiently store and retrieve vast amounts of information.</a:t>
            </a:r>
            <a:endParaRPr lang="en-US" sz="136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1238" y="6013133"/>
            <a:ext cx="431959" cy="4319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1238" y="6617851"/>
            <a:ext cx="2683193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Network Optimization</a:t>
            </a:r>
            <a:endParaRPr lang="en-US" sz="1601" dirty="0"/>
          </a:p>
        </p:txBody>
      </p:sp>
      <p:sp>
        <p:nvSpPr>
          <p:cNvPr id="15" name="Text 8"/>
          <p:cNvSpPr/>
          <p:nvPr/>
        </p:nvSpPr>
        <p:spPr>
          <a:xfrm>
            <a:off x="6091238" y="6975634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Optimize their network infrastructure for low latency and high bandwidth, ensuring fast and reliable search results.</a:t>
            </a:r>
            <a:endParaRPr lang="en-US" sz="1361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1238" y="8047196"/>
            <a:ext cx="431959" cy="431959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091238" y="8651915"/>
            <a:ext cx="2279333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Security Measures</a:t>
            </a:r>
            <a:endParaRPr lang="en-US" sz="1601" dirty="0"/>
          </a:p>
        </p:txBody>
      </p:sp>
      <p:sp>
        <p:nvSpPr>
          <p:cNvPr id="18" name="Text 10"/>
          <p:cNvSpPr/>
          <p:nvPr/>
        </p:nvSpPr>
        <p:spPr>
          <a:xfrm>
            <a:off x="6091238" y="9009698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comprehensive security measures to protect sensitive user data and prevent unauthorized access.</a:t>
            </a:r>
            <a:endParaRPr lang="en-US" sz="136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62080" y="995005"/>
            <a:ext cx="7792641" cy="11358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471"/>
              </a:lnSpc>
              <a:buNone/>
            </a:pPr>
            <a:r>
              <a:rPr lang="en-US" sz="357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 Interest and Engagement</a:t>
            </a:r>
            <a:endParaRPr lang="en-US" sz="3577" dirty="0"/>
          </a:p>
        </p:txBody>
      </p:sp>
      <p:sp>
        <p:nvSpPr>
          <p:cNvPr id="6" name="Text 2"/>
          <p:cNvSpPr/>
          <p:nvPr/>
        </p:nvSpPr>
        <p:spPr>
          <a:xfrm>
            <a:off x="6162080" y="2420422"/>
            <a:ext cx="7792641" cy="6179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32"/>
              </a:lnSpc>
              <a:buNone/>
            </a:pPr>
            <a:r>
              <a:rPr lang="en-US" sz="152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Both Baidu and Yandex have garnered significant user interest and engagement in their respective regions, owing to their comprehensive search capabilities and additional services.</a:t>
            </a:r>
            <a:endParaRPr lang="en-US" sz="1520" dirty="0"/>
          </a:p>
        </p:txBody>
      </p:sp>
      <p:sp>
        <p:nvSpPr>
          <p:cNvPr id="7" name="Shape 3"/>
          <p:cNvSpPr/>
          <p:nvPr/>
        </p:nvSpPr>
        <p:spPr>
          <a:xfrm>
            <a:off x="6162080" y="3255526"/>
            <a:ext cx="7792641" cy="1094661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8" name="Text 4"/>
          <p:cNvSpPr/>
          <p:nvPr/>
        </p:nvSpPr>
        <p:spPr>
          <a:xfrm>
            <a:off x="6355080" y="3448526"/>
            <a:ext cx="2271474" cy="283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6"/>
              </a:lnSpc>
              <a:buNone/>
            </a:pPr>
            <a:r>
              <a:rPr lang="en-US" sz="178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Localization</a:t>
            </a:r>
            <a:endParaRPr lang="en-US" sz="1789" dirty="0"/>
          </a:p>
        </p:txBody>
      </p:sp>
      <p:sp>
        <p:nvSpPr>
          <p:cNvPr id="9" name="Text 5"/>
          <p:cNvSpPr/>
          <p:nvPr/>
        </p:nvSpPr>
        <p:spPr>
          <a:xfrm>
            <a:off x="6355080" y="3848219"/>
            <a:ext cx="7406640" cy="3089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2"/>
              </a:lnSpc>
              <a:buNone/>
            </a:pPr>
            <a:r>
              <a:rPr lang="en-US" sz="152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Offer tailored search results and services that cater to local interests and preferences.</a:t>
            </a:r>
            <a:endParaRPr lang="en-US" sz="1520" dirty="0"/>
          </a:p>
        </p:txBody>
      </p:sp>
      <p:sp>
        <p:nvSpPr>
          <p:cNvPr id="10" name="Shape 6"/>
          <p:cNvSpPr/>
          <p:nvPr/>
        </p:nvSpPr>
        <p:spPr>
          <a:xfrm>
            <a:off x="6162080" y="4543187"/>
            <a:ext cx="7792641" cy="1403628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11" name="Text 7"/>
          <p:cNvSpPr/>
          <p:nvPr/>
        </p:nvSpPr>
        <p:spPr>
          <a:xfrm>
            <a:off x="6355080" y="4736187"/>
            <a:ext cx="2271474" cy="283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6"/>
              </a:lnSpc>
              <a:buNone/>
            </a:pPr>
            <a:r>
              <a:rPr lang="en-US" sz="178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Innovation</a:t>
            </a:r>
            <a:endParaRPr lang="en-US" sz="1789" dirty="0"/>
          </a:p>
        </p:txBody>
      </p:sp>
      <p:sp>
        <p:nvSpPr>
          <p:cNvPr id="12" name="Text 8"/>
          <p:cNvSpPr/>
          <p:nvPr/>
        </p:nvSpPr>
        <p:spPr>
          <a:xfrm>
            <a:off x="6355080" y="5135880"/>
            <a:ext cx="7406640" cy="6179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32"/>
              </a:lnSpc>
              <a:buNone/>
            </a:pPr>
            <a:r>
              <a:rPr lang="en-US" sz="152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Continuously develop new features and technologies to enhance user experience and meet evolving search needs.</a:t>
            </a:r>
            <a:endParaRPr lang="en-US" sz="1520" dirty="0"/>
          </a:p>
        </p:txBody>
      </p:sp>
      <p:sp>
        <p:nvSpPr>
          <p:cNvPr id="13" name="Shape 9"/>
          <p:cNvSpPr/>
          <p:nvPr/>
        </p:nvSpPr>
        <p:spPr>
          <a:xfrm>
            <a:off x="6162080" y="6139815"/>
            <a:ext cx="7792641" cy="1094661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4" name="Text 10"/>
          <p:cNvSpPr/>
          <p:nvPr/>
        </p:nvSpPr>
        <p:spPr>
          <a:xfrm>
            <a:off x="6355080" y="6332815"/>
            <a:ext cx="3075027" cy="28396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36"/>
              </a:lnSpc>
              <a:buNone/>
            </a:pPr>
            <a:r>
              <a:rPr lang="en-US" sz="178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User-Friendly Interface</a:t>
            </a:r>
            <a:endParaRPr lang="en-US" sz="1789" dirty="0"/>
          </a:p>
        </p:txBody>
      </p:sp>
      <p:sp>
        <p:nvSpPr>
          <p:cNvPr id="15" name="Text 11"/>
          <p:cNvSpPr/>
          <p:nvPr/>
        </p:nvSpPr>
        <p:spPr>
          <a:xfrm>
            <a:off x="6355080" y="6732508"/>
            <a:ext cx="7406640" cy="30896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32"/>
              </a:lnSpc>
              <a:buNone/>
            </a:pPr>
            <a:r>
              <a:rPr lang="en-US" sz="152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Provide intuitive and user-friendly interfaces that are accessible to a wide range of users.</a:t>
            </a:r>
            <a:endParaRPr lang="en-US" sz="152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1267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1481852" y="624007"/>
            <a:ext cx="11666696" cy="13349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255"/>
              </a:lnSpc>
              <a:buNone/>
            </a:pPr>
            <a:r>
              <a:rPr lang="en-US" sz="420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Search, Backup, Security, and Privacy Techniques</a:t>
            </a:r>
            <a:endParaRPr lang="en-US" sz="4204" dirty="0"/>
          </a:p>
        </p:txBody>
      </p:sp>
      <p:sp>
        <p:nvSpPr>
          <p:cNvPr id="5" name="Text 2"/>
          <p:cNvSpPr/>
          <p:nvPr/>
        </p:nvSpPr>
        <p:spPr>
          <a:xfrm>
            <a:off x="1481852" y="2412683"/>
            <a:ext cx="11666696" cy="7260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1787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Both Baidu and Yandex employ advanced data search, backup, security, and privacy techniques to ensure data integrity, reliability, and user trust.</a:t>
            </a:r>
            <a:endParaRPr lang="en-US" sz="1787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1852" y="3393996"/>
            <a:ext cx="2661404" cy="164484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481852" y="5322451"/>
            <a:ext cx="2661404" cy="3336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8"/>
              </a:lnSpc>
              <a:buNone/>
            </a:pPr>
            <a:r>
              <a:rPr lang="en-US" sz="2102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Search</a:t>
            </a:r>
            <a:endParaRPr lang="en-US" sz="2102" dirty="0"/>
          </a:p>
        </p:txBody>
      </p:sp>
      <p:sp>
        <p:nvSpPr>
          <p:cNvPr id="8" name="Text 4"/>
          <p:cNvSpPr/>
          <p:nvPr/>
        </p:nvSpPr>
        <p:spPr>
          <a:xfrm>
            <a:off x="1481852" y="5792153"/>
            <a:ext cx="2661404" cy="18151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9"/>
              </a:lnSpc>
              <a:buNone/>
            </a:pPr>
            <a:r>
              <a:rPr lang="en-US" sz="1787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sophisticated algorithms to analyze vast amounts of data and deliver relevant search results.</a:t>
            </a:r>
            <a:endParaRPr lang="en-US" sz="1787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3537" y="3393996"/>
            <a:ext cx="2661523" cy="164484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483537" y="5322451"/>
            <a:ext cx="2661523" cy="3336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8"/>
              </a:lnSpc>
              <a:buNone/>
            </a:pPr>
            <a:r>
              <a:rPr lang="en-US" sz="2102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Backup</a:t>
            </a:r>
            <a:endParaRPr lang="en-US" sz="2102" dirty="0"/>
          </a:p>
        </p:txBody>
      </p:sp>
      <p:sp>
        <p:nvSpPr>
          <p:cNvPr id="11" name="Text 6"/>
          <p:cNvSpPr/>
          <p:nvPr/>
        </p:nvSpPr>
        <p:spPr>
          <a:xfrm>
            <a:off x="4483537" y="5792153"/>
            <a:ext cx="2661523" cy="10890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9"/>
              </a:lnSpc>
              <a:buNone/>
            </a:pPr>
            <a:r>
              <a:rPr lang="en-US" sz="1787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Employ robust backup systems to protect data from loss or corruption.</a:t>
            </a:r>
            <a:endParaRPr lang="en-US" sz="1787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340" y="3393996"/>
            <a:ext cx="2661404" cy="164484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85340" y="5322451"/>
            <a:ext cx="2661404" cy="3336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8"/>
              </a:lnSpc>
              <a:buNone/>
            </a:pPr>
            <a:r>
              <a:rPr lang="en-US" sz="2102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Security</a:t>
            </a:r>
            <a:endParaRPr lang="en-US" sz="2102" dirty="0"/>
          </a:p>
        </p:txBody>
      </p:sp>
      <p:sp>
        <p:nvSpPr>
          <p:cNvPr id="14" name="Text 8"/>
          <p:cNvSpPr/>
          <p:nvPr/>
        </p:nvSpPr>
        <p:spPr>
          <a:xfrm>
            <a:off x="7485340" y="5792153"/>
            <a:ext cx="2661404" cy="14520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9"/>
              </a:lnSpc>
              <a:buNone/>
            </a:pPr>
            <a:r>
              <a:rPr lang="en-US" sz="1787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robust security measures to prevent unauthorized access and data breaches.</a:t>
            </a:r>
            <a:endParaRPr lang="en-US" sz="1787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87025" y="3393996"/>
            <a:ext cx="2661523" cy="1644848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0487025" y="5322451"/>
            <a:ext cx="2661523" cy="3336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8"/>
              </a:lnSpc>
              <a:buNone/>
            </a:pPr>
            <a:r>
              <a:rPr lang="en-US" sz="2102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Data Privacy</a:t>
            </a:r>
            <a:endParaRPr lang="en-US" sz="2102" dirty="0"/>
          </a:p>
        </p:txBody>
      </p:sp>
      <p:sp>
        <p:nvSpPr>
          <p:cNvPr id="17" name="Text 10"/>
          <p:cNvSpPr/>
          <p:nvPr/>
        </p:nvSpPr>
        <p:spPr>
          <a:xfrm>
            <a:off x="10487025" y="5792153"/>
            <a:ext cx="2661523" cy="18151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59"/>
              </a:lnSpc>
              <a:buNone/>
            </a:pPr>
            <a:r>
              <a:rPr lang="en-US" sz="1787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Adhere to strict privacy policies and employ privacy-enhancing technologies to protect user data.</a:t>
            </a:r>
            <a:endParaRPr lang="en-US" sz="1787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701</Words>
  <Application>Microsoft Office PowerPoint</Application>
  <PresentationFormat>Custom</PresentationFormat>
  <Paragraphs>90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Cabin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piragenth</cp:lastModifiedBy>
  <cp:revision>2</cp:revision>
  <dcterms:created xsi:type="dcterms:W3CDTF">2024-07-31T19:04:53Z</dcterms:created>
  <dcterms:modified xsi:type="dcterms:W3CDTF">2024-07-31T19:06:21Z</dcterms:modified>
</cp:coreProperties>
</file>